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9" r:id="rId1"/>
    <p:sldMasterId id="2147483673" r:id="rId2"/>
    <p:sldMasterId id="2147483776" r:id="rId3"/>
    <p:sldMasterId id="2147483789" r:id="rId4"/>
    <p:sldMasterId id="2147483802" r:id="rId5"/>
  </p:sldMasterIdLst>
  <p:notesMasterIdLst>
    <p:notesMasterId r:id="rId13"/>
  </p:notesMasterIdLst>
  <p:sldIdLst>
    <p:sldId id="261" r:id="rId6"/>
    <p:sldId id="256" r:id="rId7"/>
    <p:sldId id="268" r:id="rId8"/>
    <p:sldId id="269" r:id="rId9"/>
    <p:sldId id="267" r:id="rId10"/>
    <p:sldId id="270" r:id="rId11"/>
    <p:sldId id="262" r:id="rId12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sl-SI" noProof="0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sl-SI" noProof="0" smtClean="0">
                <a:sym typeface="Avenir Roman" charset="0"/>
              </a:rPr>
              <a:t>Third level</a:t>
            </a:r>
          </a:p>
          <a:p>
            <a:pPr lvl="3"/>
            <a:r>
              <a:rPr lang="en-US" altLang="sl-SI" noProof="0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sl-SI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604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+mn-ea"/>
        <a:cs typeface="+mn-cs"/>
        <a:sym typeface="Avenir Roman" charset="0"/>
      </a:defRPr>
    </a:lvl1pPr>
    <a:lvl2pPr indent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+mn-ea"/>
        <a:cs typeface="+mn-cs"/>
        <a:sym typeface="Avenir Roman" charset="0"/>
      </a:defRPr>
    </a:lvl2pPr>
    <a:lvl3pPr indent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+mn-ea"/>
        <a:cs typeface="+mn-cs"/>
        <a:sym typeface="Avenir Roman" charset="0"/>
      </a:defRPr>
    </a:lvl3pPr>
    <a:lvl4pPr indent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+mn-ea"/>
        <a:cs typeface="+mn-cs"/>
        <a:sym typeface="Avenir Roman" charset="0"/>
      </a:defRPr>
    </a:lvl4pPr>
    <a:lvl5pPr indent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+mn-ea"/>
        <a:cs typeface="+mn-cs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E1208-2181-4C1A-AB43-A8A6B7D03C4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9420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213D4-8FAE-4D09-A33C-BFBB263B1FC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3309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C8F26-91C3-441D-8A60-466A511B22B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45489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8294C-AD28-4BE5-A39C-53AB3002464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02282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E5E58-77AA-4F55-929F-CEB4D8A67B5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2119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0B90A-FBA6-47EF-85CB-97F6FFAA630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81649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DF084-269B-4898-AFAC-F8B5943D5DE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1982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3C789-C5F9-4A8C-B3D3-DDE9A1AD0F8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39003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02280-F164-48E3-919F-A21E2358E47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88079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1D491-30AC-4E08-A789-B56FE323288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0727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7329A-B88B-4405-A1DE-DA350704269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0791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861E7-2CC2-4E28-B118-5A6E993C180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33092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>
              <a:sym typeface="Arial" panose="020B0604020202020204" pitchFamily="34" charset="0"/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2F587-234A-490F-BA9F-76CD71670C3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8830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7FC7D-667F-4375-935D-B09FA6E4F3C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9823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4A68-7C87-4BCE-9500-E141A06FC4C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29802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44376-50AA-4EAA-8E4B-0F2A38EA0AA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02441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D5646-5E51-4259-8447-CD1BF3078D5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36524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7AC68-AFA0-4DBD-A754-AFCFD6786ED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7062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B83B5-BDD7-45C8-A669-1D80D198535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93206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945CB-2927-4995-99AC-3B237515AA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53379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C987F-CE63-427D-8B45-C2EEF473840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47176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A57F7-D010-4DF6-9809-A10C5374850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4756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5F7DA-C256-4069-8AF1-24D67F6F515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60588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D45B5-F8B4-41AF-99B1-713774F47B7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086020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>
              <a:sym typeface="Arial" panose="020B0604020202020204" pitchFamily="34" charset="0"/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F9DBB-FFB8-477B-8127-57593631FBC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23151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0FFD2-BEE5-46D2-AAEA-44F60A1A1C0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3159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C7490-A963-416E-A774-7C0BF9DE58B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699444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65B26-5F3D-4E31-8FAD-556A95C369B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10581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32E9A-9792-4474-AFBE-3871B6E0C4E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847707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BE49F-78EF-47FA-A20F-2017610DD42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639001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2AE18-149C-46FB-896B-958FAA1A48D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193787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3D5CC-F17B-4319-9F57-4AB135D31BD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66326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21DF-6E84-461D-92AA-125F25A50CC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3846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67C4D-672F-4D8C-9CCE-7DD5CA62262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216454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DC40A-0245-49EC-BF7E-EAF7227F709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486671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CB005-6CDA-4FFF-B62F-A7DA9FE81B2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7687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D1F3-A5EB-4D7D-A59E-8103ECB24BB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407492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>
              <a:sym typeface="Arial" panose="020B0604020202020204" pitchFamily="34" charset="0"/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F9157-0715-480B-8485-18AA1D013BC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883456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25022-6728-4340-954B-446DDAF8A70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100271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2FB76-9143-48CE-8B2B-AF43B39164B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378220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9FF8-D554-4122-9F33-3B1146B1D4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367930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82A08-301A-4E43-A5DD-02722B7F054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111809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7A547-84A0-473C-B2D1-7DBAE16A48E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006179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3811-56B2-45CE-80B7-C10AE9B4638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2695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BE2B3-36C7-4715-9682-1AA9F37084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36976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BE6C4-0301-4DFC-ADDD-557D46E81B7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715265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572A5-FBFF-43F8-90C4-8D0E6DF787A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894287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95B2-F0B7-4C55-A586-70BD5EAC5D2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066950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E0918-3C87-46B7-9E52-0E5C69B272C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80883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25FD0-B77E-4DB9-A7F0-9538642791C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084004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>
              <a:sym typeface="Arial" panose="020B0604020202020204" pitchFamily="34" charset="0"/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B352D-3B8C-40EB-BFCE-D940C81238C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401111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28747-375B-4490-B6E1-297D2ECE463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181881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0CFC5-B6A5-4010-81CF-C57686E0112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25917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46E66-808E-48D6-90A6-7096498CB15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0764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BFF84-C5FE-4270-8853-6AFD82FE936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0900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9BF91-947C-4750-A3E0-20B4732C628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8196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EE981-BE83-4060-A902-DCEB7DE9C3B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9265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>
              <a:sym typeface="Arial" panose="020B0604020202020204" pitchFamily="34" charset="0"/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058B4-65F0-414A-8E1B-E4BC9CDA4CA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891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9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icture 1" descr="image"/>
          <p:cNvSpPr>
            <a:spLocks noChangeAspect="1"/>
          </p:cNvSpPr>
          <p:nvPr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sl-SI" altLang="sl-SI" smtClean="0"/>
          </a:p>
        </p:txBody>
      </p:sp>
      <p:sp>
        <p:nvSpPr>
          <p:cNvPr id="2" name="Rectangle 2"/>
          <p:cNvSpPr>
            <a:spLocks noGrp="1"/>
          </p:cNvSpPr>
          <p:nvPr>
            <p:ph type="sldNum" sz="quarter" idx="2"/>
          </p:nvPr>
        </p:nvSpPr>
        <p:spPr bwMode="auto">
          <a:xfrm>
            <a:off x="8766175" y="6605588"/>
            <a:ext cx="1412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900">
                <a:solidFill>
                  <a:srgbClr val="ADABA1"/>
                </a:solidFill>
              </a:defRPr>
            </a:lvl1pPr>
          </a:lstStyle>
          <a:p>
            <a:fld id="{EFDB6A05-7CDF-4036-AA29-422DC937DE07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-1588" y="6713538"/>
            <a:ext cx="9140826" cy="144462"/>
          </a:xfrm>
          <a:prstGeom prst="rect">
            <a:avLst/>
          </a:prstGeom>
          <a:solidFill>
            <a:srgbClr val="74BF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en-US" altLang="sl-SI" smtClean="0"/>
          </a:p>
        </p:txBody>
      </p:sp>
      <p:sp>
        <p:nvSpPr>
          <p:cNvPr id="2053" name="Picture 6" descr="image"/>
          <p:cNvSpPr>
            <a:spLocks noChangeAspect="1"/>
          </p:cNvSpPr>
          <p:nvPr userDrawn="1"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sl-SI" altLang="sl-SI" smtClean="0"/>
          </a:p>
        </p:txBody>
      </p:sp>
      <p:sp>
        <p:nvSpPr>
          <p:cNvPr id="2054" name="Rectangle 7"/>
          <p:cNvSpPr>
            <a:spLocks/>
          </p:cNvSpPr>
          <p:nvPr userDrawn="1"/>
        </p:nvSpPr>
        <p:spPr bwMode="auto">
          <a:xfrm>
            <a:off x="0" y="0"/>
            <a:ext cx="9144000" cy="19891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sl-SI" altLang="sl-SI" smtClean="0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0795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9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1017587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11" descr="pasted-image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5949950"/>
            <a:ext cx="2341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" name="Picture 12" descr="pasted-image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3573463"/>
            <a:ext cx="86042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5" name="Picture 14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751387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6"/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1628775"/>
            <a:ext cx="25193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8"/>
          <p:cNvPicPr>
            <a:picLocks noChangeAspect="1"/>
          </p:cNvPicPr>
          <p:nvPr userDrawn="1"/>
        </p:nvPicPr>
        <p:blipFill>
          <a:blip r:embed="rId19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620713"/>
            <a:ext cx="1966913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295275" indent="-11271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468313" indent="-1587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617538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754063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1" descr="image"/>
          <p:cNvSpPr>
            <a:spLocks noChangeAspect="1"/>
          </p:cNvSpPr>
          <p:nvPr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defRPr/>
            </a:pPr>
            <a:endParaRPr lang="sl-SI" altLang="sl-SI" smtClean="0"/>
          </a:p>
        </p:txBody>
      </p:sp>
      <p:sp>
        <p:nvSpPr>
          <p:cNvPr id="2" name="Rectangle 2"/>
          <p:cNvSpPr>
            <a:spLocks noGrp="1"/>
          </p:cNvSpPr>
          <p:nvPr>
            <p:ph type="sldNum" sz="quarter" idx="2"/>
          </p:nvPr>
        </p:nvSpPr>
        <p:spPr bwMode="auto">
          <a:xfrm>
            <a:off x="8766175" y="6605588"/>
            <a:ext cx="1412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900">
                <a:solidFill>
                  <a:srgbClr val="ADABA1"/>
                </a:solidFill>
              </a:defRPr>
            </a:lvl1pPr>
          </a:lstStyle>
          <a:p>
            <a:fld id="{325C678C-9819-4DC0-B0A8-4703227DB3CE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28" name="Picture 6" descr="image"/>
          <p:cNvSpPr>
            <a:spLocks noChangeAspect="1"/>
          </p:cNvSpPr>
          <p:nvPr userDrawn="1"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defRPr/>
            </a:pPr>
            <a:endParaRPr lang="sl-SI" altLang="sl-SI" smtClean="0"/>
          </a:p>
        </p:txBody>
      </p:sp>
      <p:sp>
        <p:nvSpPr>
          <p:cNvPr id="2053" name="Rectangle 7"/>
          <p:cNvSpPr>
            <a:spLocks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sl-SI" altLang="sl-SI" smtClean="0"/>
          </a:p>
        </p:txBody>
      </p:sp>
      <p:pic>
        <p:nvPicPr>
          <p:cNvPr id="2054" name="Picture 8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512888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9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3375"/>
            <a:ext cx="14509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14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49463"/>
            <a:ext cx="864235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16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05488"/>
            <a:ext cx="5040313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8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519488"/>
            <a:ext cx="4537075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295275" indent="-11271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468313" indent="-1587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617538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754063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1" descr="image"/>
          <p:cNvSpPr>
            <a:spLocks noChangeAspect="1"/>
          </p:cNvSpPr>
          <p:nvPr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en-US" altLang="sl-SI" smtClean="0"/>
          </a:p>
        </p:txBody>
      </p:sp>
      <p:sp>
        <p:nvSpPr>
          <p:cNvPr id="2" name="Rectangle 2"/>
          <p:cNvSpPr>
            <a:spLocks noGrp="1"/>
          </p:cNvSpPr>
          <p:nvPr>
            <p:ph type="sldNum" sz="quarter" idx="2"/>
          </p:nvPr>
        </p:nvSpPr>
        <p:spPr bwMode="auto">
          <a:xfrm>
            <a:off x="8766175" y="6605588"/>
            <a:ext cx="1412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900">
                <a:solidFill>
                  <a:srgbClr val="ADABA1"/>
                </a:solidFill>
              </a:defRPr>
            </a:lvl1pPr>
          </a:lstStyle>
          <a:p>
            <a:fld id="{820D025D-3E9F-4DB9-84D2-505C7349AC2F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1588" y="6708775"/>
            <a:ext cx="9140825" cy="144463"/>
          </a:xfrm>
          <a:prstGeom prst="rect">
            <a:avLst/>
          </a:prstGeom>
          <a:solidFill>
            <a:srgbClr val="74BF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defRPr/>
            </a:pPr>
            <a:endParaRPr lang="en-US" altLang="sl-SI" smtClean="0"/>
          </a:p>
        </p:txBody>
      </p:sp>
      <p:pic>
        <p:nvPicPr>
          <p:cNvPr id="4101" name="Picture 4" descr="pasted-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1113"/>
            <a:ext cx="12239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5" descr="pasted-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6408738"/>
            <a:ext cx="40052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7"/>
          <p:cNvSpPr>
            <a:spLocks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defRPr/>
            </a:pPr>
            <a:endParaRPr lang="sl-SI" altLang="sl-SI" smtClean="0"/>
          </a:p>
        </p:txBody>
      </p:sp>
      <p:pic>
        <p:nvPicPr>
          <p:cNvPr id="4104" name="Picture 9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0795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0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1017587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1"/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141288"/>
            <a:ext cx="40513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295275" indent="-11271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468313" indent="-1587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617538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754063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1" descr="image"/>
          <p:cNvSpPr>
            <a:spLocks noChangeAspect="1"/>
          </p:cNvSpPr>
          <p:nvPr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sl-SI" altLang="sl-SI"/>
          </a:p>
        </p:txBody>
      </p:sp>
      <p:sp>
        <p:nvSpPr>
          <p:cNvPr id="2" name="Rectangle 2"/>
          <p:cNvSpPr>
            <a:spLocks noGrp="1"/>
          </p:cNvSpPr>
          <p:nvPr>
            <p:ph type="sldNum" sz="quarter" idx="2"/>
          </p:nvPr>
        </p:nvSpPr>
        <p:spPr bwMode="auto">
          <a:xfrm>
            <a:off x="8766175" y="6605588"/>
            <a:ext cx="1412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900">
                <a:solidFill>
                  <a:srgbClr val="ADABA1"/>
                </a:solidFill>
              </a:defRPr>
            </a:lvl1pPr>
          </a:lstStyle>
          <a:p>
            <a:fld id="{C1095876-4205-45FD-9BC5-B933F68684A9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1588" y="6708775"/>
            <a:ext cx="9140825" cy="144463"/>
          </a:xfrm>
          <a:prstGeom prst="rect">
            <a:avLst/>
          </a:prstGeom>
          <a:solidFill>
            <a:srgbClr val="74BF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en-US" altLang="sl-SI" smtClean="0"/>
          </a:p>
        </p:txBody>
      </p:sp>
      <p:pic>
        <p:nvPicPr>
          <p:cNvPr id="5125" name="Picture 4" descr="pasted-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1113"/>
            <a:ext cx="12239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5" descr="pasted-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6408738"/>
            <a:ext cx="40052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7"/>
          <p:cNvSpPr>
            <a:spLocks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sl-SI" altLang="sl-SI" smtClean="0"/>
          </a:p>
        </p:txBody>
      </p:sp>
      <p:pic>
        <p:nvPicPr>
          <p:cNvPr id="5128" name="Picture 9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0795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10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1017587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1"/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141288"/>
            <a:ext cx="40513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295275" indent="-11271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468313" indent="-1587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617538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754063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icture 1" descr="image"/>
          <p:cNvSpPr>
            <a:spLocks noChangeAspect="1"/>
          </p:cNvSpPr>
          <p:nvPr/>
        </p:nvSpPr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2" name="Rectangle 2"/>
          <p:cNvSpPr>
            <a:spLocks noGrp="1"/>
          </p:cNvSpPr>
          <p:nvPr>
            <p:ph type="sldNum" sz="quarter" idx="2"/>
          </p:nvPr>
        </p:nvSpPr>
        <p:spPr bwMode="auto">
          <a:xfrm>
            <a:off x="8766175" y="6605588"/>
            <a:ext cx="1412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900">
                <a:solidFill>
                  <a:srgbClr val="ADABA1"/>
                </a:solidFill>
              </a:defRPr>
            </a:lvl1pPr>
          </a:lstStyle>
          <a:p>
            <a:fld id="{4468F712-1A54-4B70-901E-5D52405C0F0A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1588" y="6708775"/>
            <a:ext cx="9140825" cy="144463"/>
          </a:xfrm>
          <a:prstGeom prst="rect">
            <a:avLst/>
          </a:prstGeom>
          <a:solidFill>
            <a:srgbClr val="74BF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defRPr/>
            </a:pPr>
            <a:endParaRPr lang="en-US" altLang="sl-SI"/>
          </a:p>
        </p:txBody>
      </p:sp>
      <p:pic>
        <p:nvPicPr>
          <p:cNvPr id="6149" name="Picture 4" descr="pasted-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1113"/>
            <a:ext cx="12239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5" descr="pasted-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6408738"/>
            <a:ext cx="400526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7"/>
          <p:cNvSpPr>
            <a:spLocks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>
              <a:defRPr/>
            </a:pPr>
            <a:endParaRPr lang="sl-SI" altLang="sl-SI"/>
          </a:p>
        </p:txBody>
      </p:sp>
      <p:pic>
        <p:nvPicPr>
          <p:cNvPr id="6152" name="Picture 9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0795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10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5888"/>
            <a:ext cx="1017587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1"/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141288"/>
            <a:ext cx="40513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6408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295275" indent="-11271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468313" indent="-1587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617538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754063" indent="-120650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rgbClr val="9B1717"/>
        </a:buClr>
        <a:buSzPct val="100000"/>
        <a:buFont typeface="Arial" panose="020B0604020202020204" pitchFamily="34" charset="0"/>
        <a:buChar char="-"/>
        <a:defRPr sz="16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A5BE74F4-2D28-4AD0-8EBC-83D419867075}" type="slidenum">
              <a:rPr lang="en-US" altLang="sl-SI" sz="900">
                <a:solidFill>
                  <a:srgbClr val="ADABA1"/>
                </a:solidFill>
              </a:rPr>
              <a:pPr algn="r" eaLnBrk="1"/>
              <a:t>1</a:t>
            </a:fld>
            <a:endParaRPr lang="en-US" altLang="sl-SI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FEEAA2E4-2E08-4D82-BACF-95766A10C4F8}" type="slidenum">
              <a:rPr lang="en-US" altLang="sl-SI" sz="900">
                <a:solidFill>
                  <a:srgbClr val="ADABA1"/>
                </a:solidFill>
              </a:rPr>
              <a:pPr algn="r" eaLnBrk="1"/>
              <a:t>2</a:t>
            </a:fld>
            <a:endParaRPr lang="en-US" altLang="sl-SI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F8CCD334-DE95-4BC6-B19B-7832AD97A7F0}" type="slidenum">
              <a:rPr lang="en-US" altLang="sl-SI" sz="900">
                <a:solidFill>
                  <a:srgbClr val="ADABA1"/>
                </a:solidFill>
              </a:rPr>
              <a:pPr algn="r" eaLnBrk="1"/>
              <a:t>3</a:t>
            </a:fld>
            <a:endParaRPr lang="en-US" altLang="sl-SI"/>
          </a:p>
        </p:txBody>
      </p:sp>
      <p:graphicFrame>
        <p:nvGraphicFramePr>
          <p:cNvPr id="5188" name="Group 68"/>
          <p:cNvGraphicFramePr>
            <a:graphicFrameLocks noGrp="1"/>
          </p:cNvGraphicFramePr>
          <p:nvPr/>
        </p:nvGraphicFramePr>
        <p:xfrm>
          <a:off x="250825" y="1268413"/>
          <a:ext cx="8642350" cy="4457739"/>
        </p:xfrm>
        <a:graphic>
          <a:graphicData uri="http://schemas.openxmlformats.org/drawingml/2006/table">
            <a:tbl>
              <a:tblPr/>
              <a:tblGrid>
                <a:gridCol w="473075"/>
                <a:gridCol w="8169275"/>
              </a:tblGrid>
              <a:tr h="375326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Omizje</a:t>
                      </a:r>
                      <a:r>
                        <a:rPr kumimoji="0" lang="en-US" altLang="sl-SI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 </a:t>
                      </a:r>
                      <a:r>
                        <a:rPr kumimoji="0" lang="en-US" altLang="sl-SI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INDUSTRIJA PRIHODNOSTI</a:t>
                      </a:r>
                    </a:p>
                  </a:txBody>
                  <a:tcPr marL="71120" marR="71120" marT="71096" marB="7109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34121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sl-SI" alt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Štipendijska politika 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4121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Izobraževanje kadrov na vseh ravneh skladno s potrebami delodajalcev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9994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Prenos znanja iz akademske sfere v gospodarstvo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38F449BA-76A3-4A1F-97A9-8F5A56D9B480}" type="slidenum">
              <a:rPr lang="en-US" altLang="sl-SI" sz="900">
                <a:solidFill>
                  <a:srgbClr val="ADABA1"/>
                </a:solidFill>
              </a:rPr>
              <a:pPr algn="r" eaLnBrk="1"/>
              <a:t>4</a:t>
            </a:fld>
            <a:endParaRPr lang="en-US" altLang="sl-SI"/>
          </a:p>
        </p:txBody>
      </p:sp>
      <p:graphicFrame>
        <p:nvGraphicFramePr>
          <p:cNvPr id="6262" name="Group 118"/>
          <p:cNvGraphicFramePr>
            <a:graphicFrameLocks noGrp="1"/>
          </p:cNvGraphicFramePr>
          <p:nvPr>
            <p:ph/>
          </p:nvPr>
        </p:nvGraphicFramePr>
        <p:xfrm>
          <a:off x="287338" y="1268413"/>
          <a:ext cx="8569325" cy="4475200"/>
        </p:xfrm>
        <a:graphic>
          <a:graphicData uri="http://schemas.openxmlformats.org/drawingml/2006/table">
            <a:tbl>
              <a:tblPr/>
              <a:tblGrid>
                <a:gridCol w="468312"/>
                <a:gridCol w="8101013"/>
              </a:tblGrid>
              <a:tr h="375326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Omizje</a:t>
                      </a:r>
                      <a:r>
                        <a:rPr kumimoji="0" lang="en-US" altLang="sl-SI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 </a:t>
                      </a:r>
                      <a:r>
                        <a:rPr kumimoji="0" lang="en-US" altLang="sl-SI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INDUSTRIJA PRIHODNOSTI</a:t>
                      </a:r>
                      <a:endParaRPr kumimoji="0" lang="en-US" altLang="sl-SI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1120" marR="71120" marT="71096" marB="7109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34597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Digitalizacija industrije 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475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Pametno usmerjanje razvojnih sredstev (industrija aktivna v vlogi oblikovanja vsebin razpisov)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40629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Okrepljena vloga slovenske diplomacije in okrepitev ponudbe SID banke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48" marB="3554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8B4C9A0B-10C4-49F4-B3B9-B57D48A4C8C1}" type="slidenum">
              <a:rPr lang="en-US" altLang="sl-SI" sz="900">
                <a:solidFill>
                  <a:srgbClr val="ADABA1"/>
                </a:solidFill>
              </a:rPr>
              <a:pPr algn="r" eaLnBrk="1"/>
              <a:t>5</a:t>
            </a:fld>
            <a:endParaRPr lang="en-US" altLang="sl-SI"/>
          </a:p>
        </p:txBody>
      </p:sp>
      <p:graphicFrame>
        <p:nvGraphicFramePr>
          <p:cNvPr id="7282" name="Group 114"/>
          <p:cNvGraphicFramePr>
            <a:graphicFrameLocks noGrp="1"/>
          </p:cNvGraphicFramePr>
          <p:nvPr>
            <p:ph/>
          </p:nvPr>
        </p:nvGraphicFramePr>
        <p:xfrm>
          <a:off x="250825" y="1268413"/>
          <a:ext cx="8642350" cy="4457701"/>
        </p:xfrm>
        <a:graphic>
          <a:graphicData uri="http://schemas.openxmlformats.org/drawingml/2006/table">
            <a:tbl>
              <a:tblPr/>
              <a:tblGrid>
                <a:gridCol w="473075"/>
                <a:gridCol w="8169275"/>
              </a:tblGrid>
              <a:tr h="375386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anose="020B0604020202020204" pitchFamily="34" charset="0"/>
                          <a:sym typeface="Arial Bold" charset="0"/>
                        </a:rPr>
                        <a:t>Omizje</a:t>
                      </a:r>
                      <a:r>
                        <a:rPr kumimoji="0" lang="en-US" altLang="sl-SI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anose="020B0604020202020204" pitchFamily="34" charset="0"/>
                          <a:sym typeface="Arial Bold" charset="0"/>
                        </a:rPr>
                        <a:t> </a:t>
                      </a:r>
                      <a:r>
                        <a:rPr kumimoji="0" lang="en-US" altLang="sl-SI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old" charset="0"/>
                          <a:cs typeface="Arial" panose="020B0604020202020204" pitchFamily="34" charset="0"/>
                          <a:sym typeface="Arial Bold" charset="0"/>
                        </a:rPr>
                        <a:t>DAVČNO PRESTRUKTURIRANJE</a:t>
                      </a:r>
                      <a:endParaRPr kumimoji="0" lang="en-US" altLang="sl-SI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71120" marR="71120" marT="71107" marB="71107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3396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</a:t>
                      </a:r>
                      <a:endParaRPr kumimoji="0" lang="sl-SI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Racionalizacija obdavčitve stroškov dela  – stroški dela se naj s postopnim zmanjševanjem v mandatu te vlade izenačijo s povprečjem </a:t>
                      </a:r>
                      <a:r>
                        <a:rPr kumimoji="0" lang="sl-SI" altLang="sl-S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višjegrajskih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držav (nekaj % na leto).   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</a:t>
                      </a: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427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Davčne olajšave za razvoj in raziskave in osnovna sredstva se naj ohranijo na isti ravni! 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9992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5pPr>
                      <a:lvl6pPr marL="12112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6pPr>
                      <a:lvl7pPr marL="16684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7pPr>
                      <a:lvl8pPr marL="21256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8pPr>
                      <a:lvl9pPr marL="2582863" indent="-12065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anose="020B0604020202020204" pitchFamily="34" charset="0"/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Okoljske in energetske dajatve  se naj s postopnim zmanjševanjem v mandatu te vlade izenačijo s povprečjem </a:t>
                      </a:r>
                      <a:r>
                        <a:rPr kumimoji="0" lang="sl-SI" altLang="sl-S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višjegrajskih</a:t>
                      </a: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držav (10% na leto). 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19F17C90-931F-48A5-9972-A6346655A107}" type="slidenum">
              <a:rPr lang="en-US" altLang="sl-SI" sz="900">
                <a:solidFill>
                  <a:srgbClr val="ADABA1"/>
                </a:solidFill>
              </a:rPr>
              <a:pPr algn="r" eaLnBrk="1"/>
              <a:t>6</a:t>
            </a:fld>
            <a:endParaRPr lang="en-US" altLang="sl-SI"/>
          </a:p>
        </p:txBody>
      </p:sp>
      <p:graphicFrame>
        <p:nvGraphicFramePr>
          <p:cNvPr id="8308" name="Group 116"/>
          <p:cNvGraphicFramePr>
            <a:graphicFrameLocks noGrp="1"/>
          </p:cNvGraphicFramePr>
          <p:nvPr>
            <p:ph/>
          </p:nvPr>
        </p:nvGraphicFramePr>
        <p:xfrm>
          <a:off x="250825" y="1268413"/>
          <a:ext cx="8642350" cy="4457739"/>
        </p:xfrm>
        <a:graphic>
          <a:graphicData uri="http://schemas.openxmlformats.org/drawingml/2006/table">
            <a:tbl>
              <a:tblPr/>
              <a:tblGrid>
                <a:gridCol w="473075"/>
                <a:gridCol w="8169275"/>
              </a:tblGrid>
              <a:tr h="375348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Omizje</a:t>
                      </a:r>
                      <a:r>
                        <a:rPr kumimoji="0" lang="en-US" altLang="sl-SI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 </a:t>
                      </a:r>
                      <a:r>
                        <a:rPr kumimoji="0" lang="en-US" altLang="sl-SI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old" charset="0"/>
                          <a:cs typeface="Arial" pitchFamily="34" charset="0"/>
                          <a:sym typeface="Arial Bold" charset="0"/>
                        </a:rPr>
                        <a:t>ODPRAVA ADMINISTRATIVNIH OVIR</a:t>
                      </a:r>
                      <a:endParaRPr kumimoji="0" lang="en-US" altLang="sl-SI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1120" marR="71120" marT="71108" marB="7110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34120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Vse na enem mestu – tako pri prostorski zakonodaji, kot pri privabljanju domačih in tujih investitorjev.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4120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Večja prožnost trga dela za gospodarstvo, še zlasti pa za javni sektor</a:t>
                      </a:r>
                      <a:r>
                        <a:rPr kumimoji="0" lang="en-GB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9993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4BF44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en-US" alt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295275" indent="-112713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468313" indent="-1587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617538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754063" indent="-120650"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12112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16684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21256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2582863" indent="-120650" eaLnBrk="0" fontAlgn="base" hangingPunct="0">
                        <a:lnSpc>
                          <a:spcPct val="9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9B1717"/>
                        </a:buClr>
                        <a:buSzPct val="10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Spremeniti delovanje javne uprave: sprememba vrednot javnih uslužbencev (usposabljanje), nadzor nad izvajanjem upravnih postopkov, osebna odgovornost javnih uslužbencev, večja povezanost javnih uslužbencev z gospodarstvom, vse s ciljem višje dodane vrednosti v gospodarstvu in s tem v celotni družbi</a:t>
                      </a:r>
                      <a:endParaRPr kumimoji="0" lang="en-US" alt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5560" marR="35560" marT="35554" marB="3555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8642350" y="6465888"/>
            <a:ext cx="2651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/>
            <a:fld id="{5677AA72-5CEB-4F94-A7A7-D7ACD374E16E}" type="slidenum">
              <a:rPr lang="en-US" altLang="sl-SI" sz="900">
                <a:solidFill>
                  <a:srgbClr val="ADABA1"/>
                </a:solidFill>
              </a:rPr>
              <a:pPr algn="r" eaLnBrk="1"/>
              <a:t>7</a:t>
            </a:fld>
            <a:endParaRPr lang="en-US" altLang="sl-SI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64086"/>
      </a:accent1>
      <a:accent2>
        <a:srgbClr val="EFEEEC"/>
      </a:accent2>
      <a:accent3>
        <a:srgbClr val="FFFFFF"/>
      </a:accent3>
      <a:accent4>
        <a:srgbClr val="000000"/>
      </a:accent4>
      <a:accent5>
        <a:srgbClr val="AEAFC3"/>
      </a:accent5>
      <a:accent6>
        <a:srgbClr val="D9D8D6"/>
      </a:accent6>
      <a:hlink>
        <a:srgbClr val="0000FF"/>
      </a:hlink>
      <a:folHlink>
        <a:srgbClr val="FF00FF"/>
      </a:folHlink>
    </a:clrScheme>
    <a:fontScheme name="Default - 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64086"/>
      </a:accent1>
      <a:accent2>
        <a:srgbClr val="EFEEEC"/>
      </a:accent2>
      <a:accent3>
        <a:srgbClr val="FFFFFF"/>
      </a:accent3>
      <a:accent4>
        <a:srgbClr val="000000"/>
      </a:accent4>
      <a:accent5>
        <a:srgbClr val="AEAFC3"/>
      </a:accent5>
      <a:accent6>
        <a:srgbClr val="D9D8D6"/>
      </a:accent6>
      <a:hlink>
        <a:srgbClr val="0000FF"/>
      </a:hlink>
      <a:folHlink>
        <a:srgbClr val="FF00FF"/>
      </a:folHlink>
    </a:clrScheme>
    <a:fontScheme name="Default - 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64086"/>
      </a:accent1>
      <a:accent2>
        <a:srgbClr val="EFEEEC"/>
      </a:accent2>
      <a:accent3>
        <a:srgbClr val="FFFFFF"/>
      </a:accent3>
      <a:accent4>
        <a:srgbClr val="000000"/>
      </a:accent4>
      <a:accent5>
        <a:srgbClr val="AEAFC3"/>
      </a:accent5>
      <a:accent6>
        <a:srgbClr val="D9D8D6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64086"/>
      </a:accent1>
      <a:accent2>
        <a:srgbClr val="EFEEEC"/>
      </a:accent2>
      <a:accent3>
        <a:srgbClr val="FFFFFF"/>
      </a:accent3>
      <a:accent4>
        <a:srgbClr val="000000"/>
      </a:accent4>
      <a:accent5>
        <a:srgbClr val="AEAFC3"/>
      </a:accent5>
      <a:accent6>
        <a:srgbClr val="D9D8D6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64086"/>
      </a:accent1>
      <a:accent2>
        <a:srgbClr val="EFEEEC"/>
      </a:accent2>
      <a:accent3>
        <a:srgbClr val="FFFFFF"/>
      </a:accent3>
      <a:accent4>
        <a:srgbClr val="000000"/>
      </a:accent4>
      <a:accent5>
        <a:srgbClr val="AEAFC3"/>
      </a:accent5>
      <a:accent6>
        <a:srgbClr val="D9D8D6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64086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64086"/>
      </a:accent1>
      <a:accent2>
        <a:srgbClr val="EFEEEC"/>
      </a:accent2>
      <a:accent3>
        <a:srgbClr val="FFFFFF"/>
      </a:accent3>
      <a:accent4>
        <a:srgbClr val="000000"/>
      </a:accent4>
      <a:accent5>
        <a:srgbClr val="AEAFC3"/>
      </a:accent5>
      <a:accent6>
        <a:srgbClr val="D9D8D6"/>
      </a:accent6>
      <a:hlink>
        <a:srgbClr val="0000FF"/>
      </a:hlink>
      <a:folHlink>
        <a:srgbClr val="FF00FF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224</Words>
  <Application>Microsoft Office PowerPoint</Application>
  <PresentationFormat>Diaprojekcija na zaslonu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5</vt:i4>
      </vt:variant>
      <vt:variant>
        <vt:lpstr>Naslovi diapozitivov</vt:lpstr>
      </vt:variant>
      <vt:variant>
        <vt:i4>7</vt:i4>
      </vt:variant>
    </vt:vector>
  </HeadingPairs>
  <TitlesOfParts>
    <vt:vector size="15" baseType="lpstr">
      <vt:lpstr>Arial</vt:lpstr>
      <vt:lpstr>Avenir Roman</vt:lpstr>
      <vt:lpstr>Arial Bold</vt:lpstr>
      <vt:lpstr>Default - Default</vt:lpstr>
      <vt:lpstr>1_Default - Default</vt:lpstr>
      <vt:lpstr>2_Default</vt:lpstr>
      <vt:lpstr>3_Default</vt:lpstr>
      <vt:lpstr>4_Default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Eva Zontar</dc:creator>
  <cp:lastModifiedBy>Tajda Pelicon</cp:lastModifiedBy>
  <cp:revision>14</cp:revision>
  <dcterms:modified xsi:type="dcterms:W3CDTF">2015-10-20T16:34:19Z</dcterms:modified>
</cp:coreProperties>
</file>